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aclanthology.org/P17-4005" TargetMode="External"/><Relationship Id="rId3" Type="http://schemas.openxmlformats.org/officeDocument/2006/relationships/image" Target="../media/image1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Jason S. Kessler  ||  Using and Developing Software for Keyness Analysis ||  February 27, 2023"/>
          <p:cNvSpPr txBox="1"/>
          <p:nvPr>
            <p:ph type="body" idx="21"/>
          </p:nvPr>
        </p:nvSpPr>
        <p:spPr>
          <a:xfrm>
            <a:off x="862167" y="11818234"/>
            <a:ext cx="22659666" cy="6786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Jason S. Kessler  ||  Using and Developing Software for Keyness Analysis ||  February 27, 2023</a:t>
            </a:r>
          </a:p>
        </p:txBody>
      </p:sp>
      <p:sp>
        <p:nvSpPr>
          <p:cNvPr id="152" name="Scatterchron: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Scatterchron:</a:t>
            </a:r>
          </a:p>
        </p:txBody>
      </p:sp>
      <p:sp>
        <p:nvSpPr>
          <p:cNvPr id="153" name="Visualizing Language Change in Diachronic Corpora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511770">
              <a:lnSpc>
                <a:spcPct val="80000"/>
              </a:lnSpc>
              <a:defRPr spc="-143" sz="7192"/>
            </a:lvl1pPr>
          </a:lstStyle>
          <a:p>
            <a:pPr/>
            <a:r>
              <a:t>Visualizing Language Change in Diachronic Corpora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lustered parallel tag clou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Clustered parallel tag clouds</a:t>
            </a:r>
          </a:p>
        </p:txBody>
      </p:sp>
      <p:sp>
        <p:nvSpPr>
          <p:cNvPr id="196" name="Displaying time-step information compactl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Displaying time-step information compactly</a:t>
            </a:r>
          </a:p>
        </p:txBody>
      </p:sp>
      <p:sp>
        <p:nvSpPr>
          <p:cNvPr id="197" name="Solution: create clusters of time steps…"/>
          <p:cNvSpPr txBox="1"/>
          <p:nvPr>
            <p:ph type="body" sz="half" idx="1"/>
          </p:nvPr>
        </p:nvSpPr>
        <p:spPr>
          <a:xfrm>
            <a:off x="668746" y="9419037"/>
            <a:ext cx="22586582" cy="4225474"/>
          </a:xfrm>
          <a:prstGeom prst="rect">
            <a:avLst/>
          </a:prstGeom>
        </p:spPr>
        <p:txBody>
          <a:bodyPr/>
          <a:lstStyle/>
          <a:p>
            <a:pPr/>
            <a:r>
              <a:t>Solution: create clusters of time steps</a:t>
            </a:r>
          </a:p>
          <a:p>
            <a:pPr/>
            <a:r>
              <a:t>Among terms displayed, compute Spearman’s correlation coefficient on score ranks for adjacent time steps</a:t>
            </a:r>
          </a:p>
          <a:p>
            <a:pPr/>
            <a:r>
              <a:t>Select the K (above K=5) lowest correlations for breakpoints</a:t>
            </a: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6187" y="3407821"/>
            <a:ext cx="22491701" cy="5116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otting change over time: disper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Plotting change over time: dispersion</a:t>
            </a:r>
          </a:p>
        </p:txBody>
      </p:sp>
      <p:sp>
        <p:nvSpPr>
          <p:cNvPr id="201" name="Dispersion: metric which indicates if terms appear at the same frequency distributed across corpus parts (time steps) or if they occur with disproportionate frequency in some rather than others…"/>
          <p:cNvSpPr txBox="1"/>
          <p:nvPr>
            <p:ph type="body" idx="1"/>
          </p:nvPr>
        </p:nvSpPr>
        <p:spPr>
          <a:xfrm>
            <a:off x="256179" y="3891403"/>
            <a:ext cx="24195039" cy="9837076"/>
          </a:xfrm>
          <a:prstGeom prst="rect">
            <a:avLst/>
          </a:prstGeom>
        </p:spPr>
        <p:txBody>
          <a:bodyPr/>
          <a:lstStyle/>
          <a:p>
            <a:pPr/>
            <a:r>
              <a:t>Dispersion: metric which indicates if terms appear at the same frequency distributed across corpus parts (time steps) or if they occur with disproportionate frequency in some rather than others</a:t>
            </a:r>
          </a:p>
          <a:p>
            <a:pPr/>
            <a:r>
              <a:t>Dispersion metric: DA (Burch et al., 2017)</a:t>
            </a:r>
          </a:p>
          <a:p>
            <a:pPr/>
            <a:r>
              <a:t>Mean absolute pairwise difference between part frequencies</a:t>
            </a:r>
          </a:p>
          <a:p>
            <a:pPr/>
            <a:r>
              <a:t>Ranges from 0 (a term only appears in one part) to 1 (same frequency in each part)</a:t>
            </a:r>
          </a:p>
          <a:p>
            <a:pPr lvl="1"/>
            <a:r>
              <a:t>0.5: the average pairwise difference is the mean frequency</a:t>
            </a:r>
          </a:p>
          <a:p>
            <a:pPr/>
            <a:r>
              <a:t>It takes O(time-steps</a:t>
            </a:r>
            <a:r>
              <a:rPr baseline="31999"/>
              <a:t>2</a:t>
            </a:r>
            <a:r>
              <a:t>) to run. Gries’ DP, etc. are faster but lower quality.</a:t>
            </a:r>
          </a:p>
        </p:txBody>
      </p:sp>
      <p:sp>
        <p:nvSpPr>
          <p:cNvPr id="202" name="Burch, B., Egbert, J., &amp; Biber, D. 2017. Measuring and interpreting lexical dispersion in corpus linguistics. Journal of Research Design and Statistics in Linguistics and Communication Science"/>
          <p:cNvSpPr txBox="1"/>
          <p:nvPr/>
        </p:nvSpPr>
        <p:spPr>
          <a:xfrm>
            <a:off x="498528" y="12561215"/>
            <a:ext cx="23956633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Burch, B., Egbert, J., &amp; Biber, D. 2017. Measuring and interpreting lexical dispersion in corpus linguistics. </a:t>
            </a:r>
            <a:r>
              <a:rPr i="1"/>
              <a:t>Journal of Research Design and Statistics in Linguistics and Communication Science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otting change over time: disper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Plotting change over time: dispersion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9750" y="2597096"/>
            <a:ext cx="22264500" cy="10840394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High dispersion: general news term/high frequency…"/>
          <p:cNvSpPr txBox="1"/>
          <p:nvPr/>
        </p:nvSpPr>
        <p:spPr>
          <a:xfrm>
            <a:off x="2981284" y="2560889"/>
            <a:ext cx="6567971" cy="5042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High dispersion: general news term/high frequency</a:t>
            </a: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Low dispersion: specific story or topic</a:t>
            </a: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Blue line: a non-parametric estimate of dispersion from frequency (mean of bootstrapped isotonic regressions)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2599445"/>
            <a:ext cx="22291038" cy="11004794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Residual DA: frequency normal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Residual DA: frequency normalization</a:t>
            </a:r>
          </a:p>
        </p:txBody>
      </p:sp>
      <p:sp>
        <p:nvSpPr>
          <p:cNvPr id="210" name="Plot residuals from the non-parametric regression…"/>
          <p:cNvSpPr txBox="1"/>
          <p:nvPr/>
        </p:nvSpPr>
        <p:spPr>
          <a:xfrm>
            <a:off x="3133684" y="2986339"/>
            <a:ext cx="6567971" cy="2566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Plot residuals from the non-parametric regression</a:t>
            </a: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Better isolates general vs. topical component of DA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Incorporating Average Pos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Incorporating Average Position</a:t>
            </a:r>
          </a:p>
        </p:txBody>
      </p:sp>
      <p:sp>
        <p:nvSpPr>
          <p:cNvPr id="213" name="Residual dispersion: what’s event-related or bursty vs. what’s more general…"/>
          <p:cNvSpPr txBox="1"/>
          <p:nvPr>
            <p:ph type="body" idx="1"/>
          </p:nvPr>
        </p:nvSpPr>
        <p:spPr>
          <a:xfrm>
            <a:off x="256179" y="3891403"/>
            <a:ext cx="24195039" cy="9837076"/>
          </a:xfrm>
          <a:prstGeom prst="rect">
            <a:avLst/>
          </a:prstGeom>
        </p:spPr>
        <p:txBody>
          <a:bodyPr/>
          <a:lstStyle/>
          <a:p>
            <a:pPr/>
            <a:r>
              <a:t>Residual dispersion: what’s event-related or bursty vs. what’s more general</a:t>
            </a:r>
          </a:p>
          <a:p>
            <a:pPr/>
            <a:r>
              <a:t>Missing: where on the timeline did the event occur</a:t>
            </a:r>
          </a:p>
          <a:p>
            <a:pPr/>
            <a:r>
              <a:t>Solution: center terms on their average time steps, similar to PyramidTags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Incorporating Average Pos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Incorporating Average Position</a:t>
            </a:r>
          </a:p>
        </p:txBody>
      </p:sp>
      <p:pic>
        <p:nvPicPr>
          <p:cNvPr id="2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" y="3009900"/>
            <a:ext cx="23457528" cy="9918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tacking the visualizations gives the best of both worl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01904">
              <a:defRPr spc="-132" sz="6629"/>
            </a:lvl1pPr>
          </a:lstStyle>
          <a:p>
            <a:pPr/>
            <a:r>
              <a:t>Stacking the visualizations gives the best of both worlds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" y="2546350"/>
            <a:ext cx="19736224" cy="11075121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Interactive Demo"/>
          <p:cNvSpPr txBox="1"/>
          <p:nvPr/>
        </p:nvSpPr>
        <p:spPr>
          <a:xfrm>
            <a:off x="19907656" y="8083953"/>
            <a:ext cx="3313888" cy="585113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Interactive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Future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work</a:t>
            </a:r>
          </a:p>
        </p:txBody>
      </p:sp>
      <p:sp>
        <p:nvSpPr>
          <p:cNvPr id="223" name="Position-sensitive dispersion metrics…"/>
          <p:cNvSpPr txBox="1"/>
          <p:nvPr>
            <p:ph type="body" idx="1"/>
          </p:nvPr>
        </p:nvSpPr>
        <p:spPr>
          <a:xfrm>
            <a:off x="256179" y="3891403"/>
            <a:ext cx="24195039" cy="9837076"/>
          </a:xfrm>
          <a:prstGeom prst="rect">
            <a:avLst/>
          </a:prstGeom>
        </p:spPr>
        <p:txBody>
          <a:bodyPr/>
          <a:lstStyle/>
          <a:p>
            <a:pPr/>
            <a:r>
              <a:t>Position-sensitive dispersion metrics</a:t>
            </a:r>
          </a:p>
          <a:p>
            <a:pPr/>
            <a:r>
              <a:t>Ways of factoring out or calling out periodicity</a:t>
            </a:r>
          </a:p>
          <a:p>
            <a:pPr/>
            <a:r>
              <a:t>Chart interactivity to show a time step-specific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hank you! Any questions?"/>
          <p:cNvSpPr txBox="1"/>
          <p:nvPr>
            <p:ph type="title"/>
          </p:nvPr>
        </p:nvSpPr>
        <p:spPr>
          <a:xfrm>
            <a:off x="2201765" y="5747768"/>
            <a:ext cx="21971001" cy="1433163"/>
          </a:xfrm>
          <a:prstGeom prst="rect">
            <a:avLst/>
          </a:prstGeom>
        </p:spPr>
        <p:txBody>
          <a:bodyPr/>
          <a:lstStyle/>
          <a:p>
            <a:pPr/>
            <a:r>
              <a:t>Thank you! Any 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hrase S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Phrase Selection</a:t>
            </a:r>
          </a:p>
        </p:txBody>
      </p:sp>
      <p:sp>
        <p:nvSpPr>
          <p:cNvPr id="228" name="Take 1-5 grams, keeping those which…"/>
          <p:cNvSpPr txBox="1"/>
          <p:nvPr>
            <p:ph type="body" idx="1"/>
          </p:nvPr>
        </p:nvSpPr>
        <p:spPr>
          <a:xfrm>
            <a:off x="535263" y="3046988"/>
            <a:ext cx="23313474" cy="9841000"/>
          </a:xfrm>
          <a:prstGeom prst="rect">
            <a:avLst/>
          </a:prstGeom>
        </p:spPr>
        <p:txBody>
          <a:bodyPr/>
          <a:lstStyle/>
          <a:p>
            <a:pPr/>
            <a:r>
              <a:t>Take 1-5 grams, keeping those which</a:t>
            </a:r>
          </a:p>
          <a:p>
            <a:pPr lvl="1"/>
            <a:r>
              <a:t>start and end with a content word</a:t>
            </a:r>
          </a:p>
          <a:p>
            <a:pPr lvl="1"/>
            <a:r>
              <a:t>appear at least three times</a:t>
            </a:r>
          </a:p>
          <a:p>
            <a:pPr lvl="1"/>
            <a:r>
              <a:t>keep the top 2000 highest NPMI phrases per phrase length in tokens</a:t>
            </a:r>
          </a:p>
          <a:p>
            <a:pPr lvl="1"/>
            <a:r>
              <a:t>does not makeup at least 60% of a longer (token-wise) selected phrase</a:t>
            </a:r>
          </a:p>
          <a:p>
            <a:pPr/>
            <a:r>
              <a:t>Select 2000 phrases for visualization by round-robin selection of the highest JSD association for each year</a:t>
            </a:r>
          </a:p>
          <a:p>
            <a:pPr lvl="1"/>
            <a:r>
              <a:t>Jenson-Shanon Divergence tends to favor topical but high-frequency terms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56" name="Why would we like to visualize how language changes over time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would we like to visualize how language changes over time? </a:t>
            </a:r>
          </a:p>
          <a:p>
            <a:pPr/>
            <a:r>
              <a:rPr b="1"/>
              <a:t>Temporal.</a:t>
            </a:r>
            <a:r>
              <a:t> News alerts are ordered by date. </a:t>
            </a:r>
          </a:p>
          <a:p>
            <a:pPr lvl="1"/>
            <a:r>
              <a:t>Create a timeline of events over a year.</a:t>
            </a:r>
          </a:p>
          <a:p>
            <a:pPr>
              <a:defRPr b="1"/>
            </a:pPr>
            <a:r>
              <a:t>Sequential. </a:t>
            </a:r>
            <a:r>
              <a:rPr b="0"/>
              <a:t>Chapters or pages in a novel. </a:t>
            </a:r>
            <a:endParaRPr b="0"/>
          </a:p>
          <a:p>
            <a:pPr lvl="1">
              <a:defRPr b="1"/>
            </a:pPr>
            <a:r>
              <a:rPr b="0"/>
              <a:t>Visually represent the plot and presence of characters.</a:t>
            </a:r>
            <a:endParaRPr b="0"/>
          </a:p>
          <a:p>
            <a:pPr>
              <a:defRPr b="1"/>
            </a:pPr>
            <a:r>
              <a:t>Product review data. </a:t>
            </a:r>
            <a:r>
              <a:rPr b="0"/>
              <a:t>Reviews are ordered by star rating.</a:t>
            </a:r>
            <a:endParaRPr b="0"/>
          </a:p>
          <a:p>
            <a:pPr lvl="1">
              <a:defRPr b="1"/>
            </a:pPr>
            <a:r>
              <a:rPr b="0"/>
              <a:t>See what features or issues are in different rating regions.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Delta JS Diverg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Delta JS Divergence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8268" y="2322338"/>
            <a:ext cx="21756082" cy="11316279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For a timestep si ∈ S;…"/>
          <p:cNvSpPr txBox="1"/>
          <p:nvPr>
            <p:ph type="body" idx="1"/>
          </p:nvPr>
        </p:nvSpPr>
        <p:spPr>
          <a:xfrm>
            <a:off x="-175937" y="9117588"/>
            <a:ext cx="21756082" cy="9841000"/>
          </a:xfrm>
          <a:prstGeom prst="rect">
            <a:avLst/>
          </a:prstGeom>
        </p:spPr>
        <p:txBody>
          <a:bodyPr/>
          <a:lstStyle/>
          <a:p>
            <a:pPr/>
            <a:r>
              <a:t>For a timestep s</a:t>
            </a:r>
            <a:r>
              <a:rPr baseline="-5999"/>
              <a:t>i</a:t>
            </a:r>
            <a:r>
              <a:t> ∈ S; </a:t>
            </a:r>
          </a:p>
          <a:p>
            <a:pPr lvl="1"/>
            <a:r>
              <a:t>ΔJSD</a:t>
            </a:r>
            <a:r>
              <a:rPr baseline="-5999"/>
              <a:t>term</a:t>
            </a:r>
            <a:r>
              <a:t> = KLD(P(term|s</a:t>
            </a:r>
            <a:r>
              <a:rPr baseline="-5999"/>
              <a:t>i</a:t>
            </a:r>
            <a:r>
              <a:t>)||P(term|S)) - KLD(P(term|~s</a:t>
            </a:r>
            <a:r>
              <a:rPr baseline="-5999"/>
              <a:t>i</a:t>
            </a:r>
            <a:r>
              <a:t>)||P(term|S</a:t>
            </a:r>
            <a:r>
              <a:rPr baseline="-5999"/>
              <a:t>i</a:t>
            </a:r>
            <a:r>
              <a:t>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/f log odds rat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C/f log odds ratio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649" y="2811288"/>
            <a:ext cx="17066271" cy="10257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1863" y="3502123"/>
            <a:ext cx="17024898" cy="912048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PyramidTag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PyramidTags</a:t>
            </a:r>
          </a:p>
        </p:txBody>
      </p:sp>
      <p:sp>
        <p:nvSpPr>
          <p:cNvPr id="239" name="Hovering over a phase shows its timespan…"/>
          <p:cNvSpPr txBox="1"/>
          <p:nvPr>
            <p:ph type="body" sz="half" idx="1"/>
          </p:nvPr>
        </p:nvSpPr>
        <p:spPr>
          <a:xfrm>
            <a:off x="333042" y="3934049"/>
            <a:ext cx="8600913" cy="8256631"/>
          </a:xfrm>
          <a:prstGeom prst="rect">
            <a:avLst/>
          </a:prstGeom>
        </p:spPr>
        <p:txBody>
          <a:bodyPr/>
          <a:lstStyle/>
          <a:p>
            <a:pPr/>
            <a:r>
              <a:t>Hovering over a phase shows its timespan</a:t>
            </a:r>
          </a:p>
          <a:p>
            <a:pPr/>
            <a:r>
              <a:t>Related phrases are highlighted proportional relatedness</a:t>
            </a:r>
          </a:p>
          <a:p>
            <a:pPr lvl="1"/>
            <a:r>
              <a:t>Relatedness: two phrases tend to occur in same documents in close proximity</a:t>
            </a:r>
          </a:p>
        </p:txBody>
      </p:sp>
      <p:sp>
        <p:nvSpPr>
          <p:cNvPr id="240" name="Related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Related Work</a:t>
            </a:r>
          </a:p>
        </p:txBody>
      </p:sp>
      <p:sp>
        <p:nvSpPr>
          <p:cNvPr id="241" name="Knittel, J., Koch, S., &amp; Ertl, T. 2021. PyramidTags: Context-, Time- and Word Order-Aware Tag Maps to Explore Large Document Collections. IEEE Transactions on Visualization and Computer Graphics."/>
          <p:cNvSpPr txBox="1"/>
          <p:nvPr/>
        </p:nvSpPr>
        <p:spPr>
          <a:xfrm>
            <a:off x="212750" y="12816987"/>
            <a:ext cx="23958500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Knittel, J., Koch, S., &amp; Ertl, T. 2021. PyramidTags: Context-, Time- and Word Order-Aware Tag Maps to Explore Large Document Collections. IEEE Transactions on Visualization and Computer Graphics.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Disper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Dispersion</a:t>
            </a:r>
          </a:p>
        </p:txBody>
      </p:sp>
      <p:sp>
        <p:nvSpPr>
          <p:cNvPr id="244" name="Some terms are highly specific to particular type of movies. Tend to appear clumped in reviews for particular movies.…"/>
          <p:cNvSpPr txBox="1"/>
          <p:nvPr>
            <p:ph type="body" idx="1"/>
          </p:nvPr>
        </p:nvSpPr>
        <p:spPr>
          <a:xfrm>
            <a:off x="256179" y="3891403"/>
            <a:ext cx="22921321" cy="8613113"/>
          </a:xfrm>
          <a:prstGeom prst="rect">
            <a:avLst/>
          </a:prstGeom>
        </p:spPr>
        <p:txBody>
          <a:bodyPr/>
          <a:lstStyle/>
          <a:p>
            <a:pPr/>
            <a:r>
              <a:t>Some terms are highly specific to particular type of movies. Tend to appear clumped in reviews for particular movies.</a:t>
            </a:r>
          </a:p>
          <a:p>
            <a:pPr lvl="1"/>
            <a:r>
              <a:t>From low to high frequency: movie names, actors, and genres</a:t>
            </a:r>
          </a:p>
          <a:p>
            <a:pPr/>
            <a:r>
              <a:t>Some terms tend to be appear at a roughly consistent rate in different sections of a corpus.</a:t>
            </a:r>
          </a:p>
          <a:p>
            <a:pPr lvl="1"/>
            <a:r>
              <a:t>Are not specific to a particular type of movie. </a:t>
            </a:r>
          </a:p>
          <a:p>
            <a:pPr lvl="1"/>
            <a:r>
              <a:t>The words “audience” or “quite” in movie reviews. </a:t>
            </a:r>
          </a:p>
          <a:p>
            <a:pPr lvl="1"/>
            <a:r>
              <a:t>Function words (we’d think)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Disper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Dispersion</a:t>
            </a:r>
          </a:p>
        </p:txBody>
      </p:sp>
      <p:sp>
        <p:nvSpPr>
          <p:cNvPr id="247" name="Measures of dispersion…"/>
          <p:cNvSpPr txBox="1"/>
          <p:nvPr>
            <p:ph type="body" sz="half" idx="1"/>
          </p:nvPr>
        </p:nvSpPr>
        <p:spPr>
          <a:xfrm>
            <a:off x="179979" y="3332603"/>
            <a:ext cx="12773415" cy="9621413"/>
          </a:xfrm>
          <a:prstGeom prst="rect">
            <a:avLst/>
          </a:prstGeom>
        </p:spPr>
        <p:txBody>
          <a:bodyPr/>
          <a:lstStyle/>
          <a:p>
            <a:pPr marL="548639" indent="-548639" defTabSz="2194505">
              <a:spcBef>
                <a:spcPts val="4000"/>
              </a:spcBef>
              <a:defRPr sz="4319"/>
            </a:pPr>
            <a:r>
              <a:t>Measures of dispersion</a:t>
            </a:r>
          </a:p>
          <a:p>
            <a:pPr lvl="1" marL="1097279" indent="-548639" defTabSz="2194505">
              <a:spcBef>
                <a:spcPts val="4000"/>
              </a:spcBef>
              <a:defRPr sz="4319"/>
            </a:pPr>
            <a:r>
              <a:t>Lots of metrics</a:t>
            </a:r>
          </a:p>
          <a:p>
            <a:pPr marL="548639" indent="-548639" defTabSz="2194505">
              <a:spcBef>
                <a:spcPts val="4000"/>
              </a:spcBef>
              <a:defRPr sz="4319"/>
            </a:pPr>
            <a:r>
              <a:t>Burch’s DA (2017): pairwise difference of absolute deviations. </a:t>
            </a:r>
          </a:p>
          <a:p>
            <a:pPr lvl="1" marL="1097279" indent="-548639" defTabSz="2194505">
              <a:spcBef>
                <a:spcPts val="4000"/>
              </a:spcBef>
              <a:defRPr b="1" sz="4319"/>
            </a:pPr>
            <a:r>
              <a:t>Assumes roughly equal sized parts</a:t>
            </a:r>
          </a:p>
          <a:p>
            <a:pPr lvl="1" marL="1097279" indent="-548639" defTabSz="2194505">
              <a:spcBef>
                <a:spcPts val="4000"/>
              </a:spcBef>
              <a:defRPr sz="4319"/>
            </a:pPr>
            <a:r>
              <a:t>Range: [0, 1] (0: max dispersion)</a:t>
            </a:r>
          </a:p>
          <a:p>
            <a:pPr lvl="1" marL="1097279" indent="-548639" defTabSz="2194505">
              <a:spcBef>
                <a:spcPts val="4000"/>
              </a:spcBef>
              <a:defRPr sz="4319"/>
            </a:pPr>
            <a:r>
              <a:t>DA = 0.5 when dispersion = thee average term frequency</a:t>
            </a:r>
          </a:p>
          <a:p>
            <a:pPr marL="548639" indent="-548639" defTabSz="2194505">
              <a:spcBef>
                <a:spcPts val="4000"/>
              </a:spcBef>
              <a:defRPr sz="4319"/>
            </a:pPr>
            <a:r>
              <a:t>Inversely correlated with term frequency</a:t>
            </a:r>
          </a:p>
          <a:p>
            <a:pPr marL="548639" indent="-548639" defTabSz="2194505">
              <a:spcBef>
                <a:spcPts val="4000"/>
              </a:spcBef>
              <a:defRPr sz="4319"/>
            </a:pPr>
            <a:r>
              <a:t>O(|parts|</a:t>
            </a:r>
            <a:r>
              <a:rPr baseline="31999"/>
              <a:t>2</a:t>
            </a:r>
            <a:r>
              <a:t>) required to compute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5103" y="5500308"/>
            <a:ext cx="11664801" cy="395864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Yi: term frequency in part i…"/>
          <p:cNvSpPr txBox="1"/>
          <p:nvPr/>
        </p:nvSpPr>
        <p:spPr>
          <a:xfrm>
            <a:off x="13461339" y="3661844"/>
            <a:ext cx="8142962" cy="1733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400">
                <a:solidFill>
                  <a:srgbClr val="000000"/>
                </a:solidFill>
              </a:defRPr>
            </a:pPr>
            <a:r>
              <a:t>Y</a:t>
            </a:r>
            <a:r>
              <a:rPr baseline="-5999"/>
              <a:t>i</a:t>
            </a:r>
            <a:r>
              <a:t>: term frequency in part i</a:t>
            </a:r>
          </a:p>
          <a:p>
            <a:pPr algn="l">
              <a:defRPr sz="5400">
                <a:solidFill>
                  <a:srgbClr val="000000"/>
                </a:solidFill>
              </a:defRPr>
            </a:pPr>
            <a:r>
              <a:t>k: # parts in corpus </a:t>
            </a:r>
          </a:p>
        </p:txBody>
      </p:sp>
      <p:sp>
        <p:nvSpPr>
          <p:cNvPr id="250" name="Burch, B., Egbert, J., &amp; Biber, D. 2017. Measuring and interpreting lexical dispersion in corpus linguistics. Journal of Research Design and Statistics in Linguistics and Communication Science"/>
          <p:cNvSpPr txBox="1"/>
          <p:nvPr/>
        </p:nvSpPr>
        <p:spPr>
          <a:xfrm>
            <a:off x="11055755" y="12561215"/>
            <a:ext cx="13399406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Burch, B., Egbert, J., &amp; Biber, D. 2017. Measuring and interpreting lexical dispersion in corpus linguistics. </a:t>
            </a:r>
            <a:r>
              <a:rPr i="1"/>
              <a:t>Journal of Research Design and Statistics in Linguistics and Communication Science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ispersion in Movie Corp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Dispersion in Movie Corpus</a:t>
            </a:r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5989" y="2528066"/>
            <a:ext cx="20374881" cy="1122295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Note the faint dotted LOWESS…"/>
          <p:cNvSpPr txBox="1"/>
          <p:nvPr/>
        </p:nvSpPr>
        <p:spPr>
          <a:xfrm>
            <a:off x="13369884" y="2643439"/>
            <a:ext cx="6567971" cy="5538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Note the faint dotted LOWESS </a:t>
            </a: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curve</a:t>
            </a: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Distance from curve is a marker of usually dispersed or concentrated terms</a:t>
            </a: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“Comedy” vs “good”</a:t>
            </a: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Top DA: movie names, actors and directors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sidual Disper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Residual Dispersion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7305" y="2478499"/>
            <a:ext cx="21266773" cy="1125081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Y-axis now vertical distance from LOWESS Curve…"/>
          <p:cNvSpPr txBox="1"/>
          <p:nvPr/>
        </p:nvSpPr>
        <p:spPr>
          <a:xfrm>
            <a:off x="13275098" y="1245625"/>
            <a:ext cx="6567970" cy="4115712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Y-axis now vertical distance from LOWESS Curve</a:t>
            </a: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DA - E</a:t>
            </a:r>
            <a:r>
              <a:rPr baseline="-5999"/>
              <a:t>LOWESS</a:t>
            </a:r>
            <a:r>
              <a:t>[DA]</a:t>
            </a: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Note that some stop words and characters are usually concentrated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ACL Paper Title Corp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ACL Paper Title Corpus</a:t>
            </a:r>
          </a:p>
        </p:txBody>
      </p:sp>
      <p:sp>
        <p:nvSpPr>
          <p:cNvPr id="261" name="10,974 long ACL/EMNLP paper titles from 1979 to 2022…"/>
          <p:cNvSpPr txBox="1"/>
          <p:nvPr>
            <p:ph type="body" idx="1"/>
          </p:nvPr>
        </p:nvSpPr>
        <p:spPr>
          <a:xfrm>
            <a:off x="256179" y="3891403"/>
            <a:ext cx="24195039" cy="9837076"/>
          </a:xfrm>
          <a:prstGeom prst="rect">
            <a:avLst/>
          </a:prstGeom>
        </p:spPr>
        <p:txBody>
          <a:bodyPr/>
          <a:lstStyle/>
          <a:p>
            <a:pPr/>
            <a:r>
              <a:t>10,974 long ACL/EMNLP paper titles from 1979 to 2022</a:t>
            </a:r>
          </a:p>
          <a:p>
            <a:pPr/>
            <a:r>
              <a:t>Objective: see changes in the field of NLP</a:t>
            </a:r>
          </a:p>
          <a:p>
            <a:pPr/>
            <a:r>
              <a:t>Consider year published as category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Visualizing Over Ti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Visualizing Over Time</a:t>
            </a:r>
          </a:p>
        </p:txBody>
      </p:sp>
      <p:sp>
        <p:nvSpPr>
          <p:cNvPr id="264" name="We can make visualization similar to parallel tag clouds…"/>
          <p:cNvSpPr txBox="1"/>
          <p:nvPr>
            <p:ph type="body" sz="half" idx="1"/>
          </p:nvPr>
        </p:nvSpPr>
        <p:spPr>
          <a:xfrm>
            <a:off x="256179" y="3891403"/>
            <a:ext cx="7410124" cy="9362112"/>
          </a:xfrm>
          <a:prstGeom prst="rect">
            <a:avLst/>
          </a:prstGeom>
        </p:spPr>
        <p:txBody>
          <a:bodyPr/>
          <a:lstStyle/>
          <a:p>
            <a:pPr/>
            <a:r>
              <a:t>We can make visualization similar to parallel tag clouds</a:t>
            </a:r>
          </a:p>
          <a:p>
            <a:pPr/>
            <a:r>
              <a:t>Ordered by keyness (log-odds-ratio)</a:t>
            </a:r>
          </a:p>
          <a:p>
            <a:pPr/>
            <a:r>
              <a:t>Size frequency in category (globally scaled)</a:t>
            </a:r>
          </a:p>
          <a:p>
            <a:pPr/>
            <a:r>
              <a:t>Too many years to view without scrolling </a:t>
            </a:r>
          </a:p>
        </p:txBody>
      </p:sp>
      <p:pic>
        <p:nvPicPr>
          <p:cNvPr id="2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58531" y="4459108"/>
            <a:ext cx="14591957" cy="7834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ESTEE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ESTEEM</a:t>
            </a:r>
          </a:p>
        </p:txBody>
      </p:sp>
      <p:sp>
        <p:nvSpPr>
          <p:cNvPr id="268" name="Uses a Gantt chart to display words with similar embeddings to a query…"/>
          <p:cNvSpPr txBox="1"/>
          <p:nvPr>
            <p:ph type="body" sz="half" idx="1"/>
          </p:nvPr>
        </p:nvSpPr>
        <p:spPr>
          <a:xfrm>
            <a:off x="759585" y="3537479"/>
            <a:ext cx="9961064" cy="8256630"/>
          </a:xfrm>
          <a:prstGeom prst="rect">
            <a:avLst/>
          </a:prstGeom>
        </p:spPr>
        <p:txBody>
          <a:bodyPr/>
          <a:lstStyle/>
          <a:p>
            <a:pPr/>
            <a:r>
              <a:t>Uses a Gantt chart to display words with similar embeddings to a query</a:t>
            </a:r>
          </a:p>
          <a:p>
            <a:pPr/>
            <a:r>
              <a:t>Embeddings are produced at each time step</a:t>
            </a:r>
          </a:p>
          <a:p>
            <a:pPr/>
            <a:r>
              <a:t>Simple, easy-to-follow visualization</a:t>
            </a:r>
          </a:p>
          <a:p>
            <a:pPr/>
            <a:r>
              <a:t>Few terms can be visualized this way</a:t>
            </a:r>
          </a:p>
        </p:txBody>
      </p:sp>
      <p:sp>
        <p:nvSpPr>
          <p:cNvPr id="269" name="Related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Related Work</a:t>
            </a:r>
          </a:p>
        </p:txBody>
      </p:sp>
      <p:sp>
        <p:nvSpPr>
          <p:cNvPr id="270" name="Dustin Arendt and Svitlana Volkova. 2017. ESTEEM: A Novel Framework for Qualitatively Evaluating and Visualizing Spatiotemporal Embeddings in Social Media. In Proceedings of ACL 2017, System Demonstrations."/>
          <p:cNvSpPr txBox="1"/>
          <p:nvPr/>
        </p:nvSpPr>
        <p:spPr>
          <a:xfrm>
            <a:off x="104393" y="12816987"/>
            <a:ext cx="24175213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Dustin Arendt and Svitlana Volkova. 2017. </a:t>
            </a:r>
            <a:r>
              <a:rPr>
                <a:hlinkClick r:id="rId2" invalidUrl="" action="" tgtFrame="" tooltip="" history="1" highlightClick="0" endSnd="0"/>
              </a:rPr>
              <a:t>ESTEEM: A Novel Framework for Qualitatively Evaluating and Visualizing Spatiotemporal Embeddings in Social Media</a:t>
            </a:r>
            <a:r>
              <a:t>. In Proceedings of ACL 2017, System Demonstrations.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05689" y="2605777"/>
            <a:ext cx="12560264" cy="6368274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temmed words with similar day-specific embeddings to “bomb” from German Tweets after the 2016 Brussels terrorist attack"/>
          <p:cNvSpPr txBox="1"/>
          <p:nvPr/>
        </p:nvSpPr>
        <p:spPr>
          <a:xfrm>
            <a:off x="12217838" y="9265922"/>
            <a:ext cx="11165414" cy="3259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Stemmed words with similar day-specific embeddings to “bomb” from German Tweets after the 2016 Brussels terrorist attack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59" name="Related work in visualizing language change over tim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5215" indent="-585215" defTabSz="2340805">
              <a:spcBef>
                <a:spcPts val="4300"/>
              </a:spcBef>
              <a:defRPr sz="4608"/>
            </a:pPr>
            <a:r>
              <a:t>Related work in visualizing language change over time</a:t>
            </a:r>
          </a:p>
          <a:p>
            <a:pPr marL="585215" indent="-585215" defTabSz="2340805">
              <a:spcBef>
                <a:spcPts val="4300"/>
              </a:spcBef>
              <a:defRPr b="1" sz="4608"/>
            </a:pPr>
            <a:r>
              <a:t>Interactive text visualizations with Scattertext</a:t>
            </a:r>
          </a:p>
          <a:p>
            <a:pPr marL="585215" indent="-585215" defTabSz="2340805">
              <a:spcBef>
                <a:spcPts val="4300"/>
              </a:spcBef>
              <a:defRPr sz="4608"/>
            </a:pPr>
            <a:r>
              <a:t>Binary difference: term frequencies before and after time-change</a:t>
            </a:r>
          </a:p>
          <a:p>
            <a:pPr marL="585215" indent="-585215" defTabSz="2340805">
              <a:spcBef>
                <a:spcPts val="4300"/>
              </a:spcBef>
              <a:defRPr sz="4608"/>
            </a:pPr>
            <a:r>
              <a:t>Most associated terms in each time step. </a:t>
            </a:r>
          </a:p>
          <a:p>
            <a:pPr lvl="1" marL="1170431" indent="-585215" defTabSz="2340805">
              <a:spcBef>
                <a:spcPts val="4300"/>
              </a:spcBef>
              <a:defRPr sz="4608"/>
            </a:pPr>
            <a:r>
              <a:t>Clustering time steps to make them more manageable</a:t>
            </a:r>
          </a:p>
          <a:p>
            <a:pPr marL="585215" indent="-585215" defTabSz="2340805">
              <a:spcBef>
                <a:spcPts val="4300"/>
              </a:spcBef>
              <a:defRPr sz="4608"/>
            </a:pPr>
            <a:r>
              <a:t>Detecting terms that clump together at different time steps or are more dispersed</a:t>
            </a:r>
          </a:p>
          <a:p>
            <a:pPr marL="585215" indent="-585215" defTabSz="2340805">
              <a:spcBef>
                <a:spcPts val="4300"/>
              </a:spcBef>
              <a:defRPr sz="4608"/>
            </a:pPr>
            <a:r>
              <a:t>Average time position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Visualizing Over Ti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Visualizing Over Time</a:t>
            </a:r>
          </a:p>
        </p:txBody>
      </p:sp>
      <p:sp>
        <p:nvSpPr>
          <p:cNvPr id="275" name="Solve scrolling problem: merge years together with high cosine similarity of keyness values of displayed terms"/>
          <p:cNvSpPr txBox="1"/>
          <p:nvPr>
            <p:ph type="body" idx="1"/>
          </p:nvPr>
        </p:nvSpPr>
        <p:spPr>
          <a:xfrm>
            <a:off x="256179" y="3891403"/>
            <a:ext cx="24146947" cy="9362112"/>
          </a:xfrm>
          <a:prstGeom prst="rect">
            <a:avLst/>
          </a:prstGeom>
        </p:spPr>
        <p:txBody>
          <a:bodyPr/>
          <a:lstStyle/>
          <a:p>
            <a:pPr/>
            <a:r>
              <a:t>Solve scrolling problem: merge years together with high cosine similarity of keyness values of displayed terms</a:t>
            </a:r>
          </a:p>
        </p:txBody>
      </p:sp>
      <p:pic>
        <p:nvPicPr>
          <p:cNvPr id="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3849" y="6915479"/>
            <a:ext cx="22971005" cy="53070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Use residual dispersion to see interesting terms which do not make the tag clouds"/>
          <p:cNvSpPr txBox="1"/>
          <p:nvPr>
            <p:ph type="title"/>
          </p:nvPr>
        </p:nvSpPr>
        <p:spPr>
          <a:xfrm>
            <a:off x="524472" y="527382"/>
            <a:ext cx="22756055" cy="1663441"/>
          </a:xfrm>
          <a:prstGeom prst="rect">
            <a:avLst/>
          </a:prstGeom>
        </p:spPr>
        <p:txBody>
          <a:bodyPr/>
          <a:lstStyle>
            <a:lvl1pPr defTabSz="1609303">
              <a:defRPr spc="-112" sz="5610"/>
            </a:lvl1pPr>
          </a:lstStyle>
          <a:p>
            <a:pPr/>
            <a:r>
              <a:t>Use residual dispersion to see interesting terms which do not make the tag clouds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9954" y="2380854"/>
            <a:ext cx="18285091" cy="11075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arallel Tag Cloud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Parallel Tag Clouds</a:t>
            </a:r>
          </a:p>
        </p:txBody>
      </p:sp>
      <p:sp>
        <p:nvSpPr>
          <p:cNvPr id="162" name="Key terms are vertically arranged at each time step…"/>
          <p:cNvSpPr txBox="1"/>
          <p:nvPr>
            <p:ph type="body" sz="half" idx="1"/>
          </p:nvPr>
        </p:nvSpPr>
        <p:spPr>
          <a:xfrm>
            <a:off x="759585" y="3537479"/>
            <a:ext cx="8654784" cy="825663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Key terms are vertically arranged at each time step</a:t>
            </a:r>
          </a:p>
          <a:p>
            <a:pPr marL="0" indent="0">
              <a:buSzTx/>
              <a:buNone/>
            </a:pPr>
            <a:r>
              <a:t>Size indicates time-step association (G</a:t>
            </a:r>
            <a:r>
              <a:rPr baseline="31999"/>
              <a:t>2</a:t>
            </a:r>
            <a:r>
              <a:t>) </a:t>
            </a:r>
          </a:p>
          <a:p>
            <a:pPr marL="0" indent="0">
              <a:buSzTx/>
              <a:buNone/>
            </a:pPr>
            <a:r>
              <a:t>Order is alphabetical</a:t>
            </a:r>
          </a:p>
          <a:p>
            <a:pPr marL="0" indent="0">
              <a:buSzTx/>
              <a:buNone/>
            </a:pPr>
            <a:r>
              <a:t>Connectors to the same words appearing in different time steps</a:t>
            </a:r>
          </a:p>
        </p:txBody>
      </p:sp>
      <p:sp>
        <p:nvSpPr>
          <p:cNvPr id="163" name="Related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Related Work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43358" y="1669340"/>
            <a:ext cx="14766863" cy="967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. Collins, F. B. Viégas, and M. Wattenberg. 2009. Parallel Tag Clouds to Explore and Analyze Facted Text Corpora. VAST."/>
          <p:cNvSpPr txBox="1"/>
          <p:nvPr/>
        </p:nvSpPr>
        <p:spPr>
          <a:xfrm>
            <a:off x="4412434" y="12816988"/>
            <a:ext cx="186386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52525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C. Collins, F. B. Viégas, and M. Wattenberg. 2009. Parallel Tag Clouds to Explore and Analyze Facted Text Corpora. VAST.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407" b="28527"/>
          <a:stretch>
            <a:fillRect/>
          </a:stretch>
        </p:blipFill>
        <p:spPr>
          <a:xfrm>
            <a:off x="-230986" y="2032916"/>
            <a:ext cx="23125702" cy="591689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Lea Frermann and Mirella Lapata. A Bayesian Model of Diachronic Meaning Change. TACL 2016."/>
          <p:cNvSpPr txBox="1"/>
          <p:nvPr/>
        </p:nvSpPr>
        <p:spPr>
          <a:xfrm>
            <a:off x="2561043" y="12559817"/>
            <a:ext cx="18398313" cy="78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>
              <a:defRPr sz="3300"/>
            </a:lvl1pPr>
          </a:lstStyle>
          <a:p>
            <a:pPr/>
            <a:r>
              <a:t>Lea Frermann and Mirella Lapata. A Bayesian Model of Diachronic Meaning Change. TACL 2016.</a:t>
            </a:r>
          </a:p>
        </p:txBody>
      </p:sp>
      <p:sp>
        <p:nvSpPr>
          <p:cNvPr id="169" name="“Words most associated with the energy-sense of the word ‘power’”…"/>
          <p:cNvSpPr txBox="1"/>
          <p:nvPr>
            <p:ph type="body" sz="half" idx="1"/>
          </p:nvPr>
        </p:nvSpPr>
        <p:spPr>
          <a:xfrm>
            <a:off x="2442577" y="7722241"/>
            <a:ext cx="20937549" cy="4895237"/>
          </a:xfrm>
          <a:prstGeom prst="rect">
            <a:avLst/>
          </a:prstGeom>
        </p:spPr>
        <p:txBody>
          <a:bodyPr/>
          <a:lstStyle/>
          <a:p>
            <a:pPr/>
            <a:r>
              <a:t>“Words most associated with the energy-sense of the word ‘power’”</a:t>
            </a:r>
          </a:p>
          <a:p>
            <a:pPr/>
            <a:r>
              <a:t>Influenced by Parallel Tag Clouds</a:t>
            </a:r>
          </a:p>
          <a:p>
            <a:pPr/>
            <a:r>
              <a:t>More readable layout</a:t>
            </a:r>
          </a:p>
          <a:p>
            <a:pPr/>
            <a:r>
              <a:t>Ordered by association, not alphabetically </a:t>
            </a:r>
          </a:p>
        </p:txBody>
      </p:sp>
      <p:sp>
        <p:nvSpPr>
          <p:cNvPr id="170" name="Related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Related 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32201" y="2551789"/>
            <a:ext cx="16098914" cy="9797622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PyramidTag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PyramidTags</a:t>
            </a:r>
          </a:p>
        </p:txBody>
      </p:sp>
      <p:sp>
        <p:nvSpPr>
          <p:cNvPr id="174" name="N-grams are displayed in a “cloud” above a timeline.…"/>
          <p:cNvSpPr txBox="1"/>
          <p:nvPr>
            <p:ph type="body" sz="half" idx="1"/>
          </p:nvPr>
        </p:nvSpPr>
        <p:spPr>
          <a:xfrm>
            <a:off x="193342" y="3883249"/>
            <a:ext cx="8600913" cy="8256631"/>
          </a:xfrm>
          <a:prstGeom prst="rect">
            <a:avLst/>
          </a:prstGeom>
        </p:spPr>
        <p:txBody>
          <a:bodyPr/>
          <a:lstStyle/>
          <a:p>
            <a:pPr marL="554736" indent="-554736" defTabSz="2218888">
              <a:spcBef>
                <a:spcPts val="4000"/>
              </a:spcBef>
              <a:defRPr sz="4368"/>
            </a:pPr>
            <a:r>
              <a:t>N-grams are displayed in a “cloud” above a timeline.</a:t>
            </a:r>
          </a:p>
          <a:p>
            <a:pPr marL="554736" indent="-554736" defTabSz="2218888">
              <a:spcBef>
                <a:spcPts val="4000"/>
              </a:spcBef>
              <a:defRPr sz="4368"/>
            </a:pPr>
            <a:r>
              <a:t>Horizontal position: roughly mean point in the timeline</a:t>
            </a:r>
          </a:p>
          <a:p>
            <a:pPr marL="554736" indent="-554736" defTabSz="2218888">
              <a:spcBef>
                <a:spcPts val="4000"/>
              </a:spcBef>
              <a:defRPr sz="4368"/>
            </a:pPr>
            <a:r>
              <a:t>Vertical: higher up indicates longer time-span</a:t>
            </a:r>
          </a:p>
          <a:p>
            <a:pPr marL="554736" indent="-554736" defTabSz="2218888">
              <a:spcBef>
                <a:spcPts val="4000"/>
              </a:spcBef>
              <a:defRPr sz="4368"/>
            </a:pPr>
            <a:r>
              <a:t>Arranged s.t. words, even when not in phrases, tend to appear in sequence.</a:t>
            </a:r>
          </a:p>
          <a:p>
            <a:pPr lvl="1" marL="1109472" indent="-554736" defTabSz="2218888">
              <a:spcBef>
                <a:spcPts val="4000"/>
              </a:spcBef>
              <a:defRPr sz="4368"/>
            </a:pPr>
            <a:r>
              <a:t>Similar terms cluster together</a:t>
            </a:r>
          </a:p>
        </p:txBody>
      </p:sp>
      <p:sp>
        <p:nvSpPr>
          <p:cNvPr id="175" name="Related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Related Work</a:t>
            </a:r>
          </a:p>
        </p:txBody>
      </p:sp>
      <p:sp>
        <p:nvSpPr>
          <p:cNvPr id="176" name="Knittel, J., Koch, S., &amp; Ertl, T. 2021. PyramidTags: Context-, Time- and Word Order-Aware Tag Maps to Explore Large Document Collections. IEEE Transactions on Visualization and Computer Graphics."/>
          <p:cNvSpPr txBox="1"/>
          <p:nvPr/>
        </p:nvSpPr>
        <p:spPr>
          <a:xfrm>
            <a:off x="212750" y="12816987"/>
            <a:ext cx="23958500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Knittel, J., Koch, S., &amp; Ertl, T. 2021. PyramidTags: Context-, Time- and Word Order-Aware Tag Maps to Explore Large Document Collections. IEEE Transactions on Visualization and Computer Graphics.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46967" y="3420244"/>
            <a:ext cx="12367133" cy="687551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Time-step divided plo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Time-step divided plot</a:t>
            </a:r>
          </a:p>
        </p:txBody>
      </p:sp>
      <p:sp>
        <p:nvSpPr>
          <p:cNvPr id="180" name="BBC RSS feed corpus (Feb 2022 - Feb 2023)1…"/>
          <p:cNvSpPr txBox="1"/>
          <p:nvPr>
            <p:ph type="body" sz="half" idx="1"/>
          </p:nvPr>
        </p:nvSpPr>
        <p:spPr>
          <a:xfrm>
            <a:off x="256179" y="3891403"/>
            <a:ext cx="11473425" cy="9102678"/>
          </a:xfrm>
          <a:prstGeom prst="rect">
            <a:avLst/>
          </a:prstGeom>
        </p:spPr>
        <p:txBody>
          <a:bodyPr/>
          <a:lstStyle/>
          <a:p>
            <a:pPr/>
            <a:r>
              <a:t>BBC RSS feed corpus (Feb 2022 - Feb 2023)</a:t>
            </a:r>
            <a:r>
              <a:rPr baseline="31999"/>
              <a:t>1</a:t>
            </a:r>
          </a:p>
          <a:p>
            <a:pPr/>
            <a:r>
              <a:t>13,945 alerts; 361 days; 281,589 words</a:t>
            </a:r>
          </a:p>
          <a:p>
            <a:pPr/>
            <a:r>
              <a:t>Label each alert by before Sept 2022, Sept 2022 and after</a:t>
            </a:r>
          </a:p>
          <a:p>
            <a:pPr/>
            <a:r>
              <a:t>Plot rank frequency of features on x-axis in &lt;9/22 and of &gt;9/22 on y-axis</a:t>
            </a:r>
          </a:p>
          <a:p>
            <a:pPr/>
            <a:r>
              <a:t>Uses Scattertext (Kessler 2017)</a:t>
            </a:r>
          </a:p>
          <a:p>
            <a:pPr/>
            <a:r>
              <a:t>Color by difference in ranked frequency</a:t>
            </a:r>
          </a:p>
        </p:txBody>
      </p:sp>
      <p:sp>
        <p:nvSpPr>
          <p:cNvPr id="181" name="Jason S. Kessler. Scattertext: a Browser-Based Tool for Visualizing how Corpora Differ. ACL System Demonstrations. Vancouver, BC. 2017"/>
          <p:cNvSpPr txBox="1"/>
          <p:nvPr/>
        </p:nvSpPr>
        <p:spPr>
          <a:xfrm>
            <a:off x="601675" y="12797937"/>
            <a:ext cx="1891345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Jason S. Kessler. Scattertext: a Browser-Based Tool for Visualizing how Corpora Differ. ACL System Demonstrations. Vancouver, BC. 2017</a:t>
            </a:r>
          </a:p>
        </p:txBody>
      </p:sp>
      <p:sp>
        <p:nvSpPr>
          <p:cNvPr id="182" name="1. kaggle.com/code/gpreda/bbc-news-rss-feeds"/>
          <p:cNvSpPr txBox="1"/>
          <p:nvPr/>
        </p:nvSpPr>
        <p:spPr>
          <a:xfrm>
            <a:off x="617016" y="13282117"/>
            <a:ext cx="6741568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1. kaggle.com/code/gpreda/bbc-news-rss-feeds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arallel tag clou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Parallel tag clouds</a:t>
            </a:r>
          </a:p>
        </p:txBody>
      </p:sp>
      <p:sp>
        <p:nvSpPr>
          <p:cNvPr id="185" name="Displaying time-step inform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Displaying time-step information</a:t>
            </a:r>
          </a:p>
        </p:txBody>
      </p:sp>
      <p:sp>
        <p:nvSpPr>
          <p:cNvPr id="186" name="“covid” is moused-over…"/>
          <p:cNvSpPr txBox="1"/>
          <p:nvPr>
            <p:ph type="body" sz="half" idx="1"/>
          </p:nvPr>
        </p:nvSpPr>
        <p:spPr>
          <a:xfrm>
            <a:off x="668746" y="8885637"/>
            <a:ext cx="22586582" cy="4225474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“covid” is moused-over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Jenson Shannon Divergence is used as time-step association metric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Symmetric version of KL divergence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This approximates Cohen’s d well and is faster to calculate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050" y="3143972"/>
            <a:ext cx="23631975" cy="564375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Pechenick, E. A., Danforth, C. M., and Dodds, P. S. 2015. Characterizing the google books corpus: Strong limits to inferences of socio-cultural and linguistic evolution. PloS one, 10(10):e0137041."/>
          <p:cNvSpPr txBox="1"/>
          <p:nvPr/>
        </p:nvSpPr>
        <p:spPr>
          <a:xfrm>
            <a:off x="97535" y="12945567"/>
            <a:ext cx="24188929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Pechenick, E. A., Danforth, C. M., and Dodds, P. S. 2015. Characterizing the google books corpus: Strong limits to inferences of socio-cultural and linguistic evolution. PloS one, 10(10):e0137041.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arallel tag clou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Parallel tag clouds</a:t>
            </a:r>
          </a:p>
        </p:txBody>
      </p:sp>
      <p:sp>
        <p:nvSpPr>
          <p:cNvPr id="191" name="Displaying time-step inform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Displaying time-step information</a:t>
            </a:r>
          </a:p>
        </p:txBody>
      </p:sp>
      <p:sp>
        <p:nvSpPr>
          <p:cNvPr id="192" name="Size: frequency in class…"/>
          <p:cNvSpPr txBox="1"/>
          <p:nvPr>
            <p:ph type="body" sz="half" idx="1"/>
          </p:nvPr>
        </p:nvSpPr>
        <p:spPr>
          <a:xfrm>
            <a:off x="668746" y="9419037"/>
            <a:ext cx="22586582" cy="4225474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Size: frequency in class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Ordered by delta JSD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Problem: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there are 361 time steps; we can’t show them all without a lot of horizontal scrolling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050" y="3359150"/>
            <a:ext cx="23631975" cy="5643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